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9" r:id="rId16"/>
    <p:sldId id="280" r:id="rId17"/>
    <p:sldId id="277" r:id="rId18"/>
    <p:sldId id="281" r:id="rId19"/>
    <p:sldId id="282" r:id="rId20"/>
    <p:sldId id="278"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p:restoredTop sz="96327"/>
  </p:normalViewPr>
  <p:slideViewPr>
    <p:cSldViewPr snapToGrid="0" snapToObjects="1">
      <p:cViewPr varScale="1">
        <p:scale>
          <a:sx n="158" d="100"/>
          <a:sy n="158" d="100"/>
        </p:scale>
        <p:origin x="23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DDF7-4548-5A44-AE94-12F8496F34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915D8A-66BB-ED45-A227-3D479A3C6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755D3F-F1E8-5448-948B-CC4EE7C0BF27}"/>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5" name="Footer Placeholder 4">
            <a:extLst>
              <a:ext uri="{FF2B5EF4-FFF2-40B4-BE49-F238E27FC236}">
                <a16:creationId xmlns:a16="http://schemas.microsoft.com/office/drawing/2014/main" id="{F6D5A717-7100-6341-91F0-2E8DA70CF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22EA7-DA41-114D-9F43-D0FA2C5E173A}"/>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200548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DB82-F7CC-C64C-A4C7-FB5A2866B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2E6B97-D2B8-FF47-AF83-E1A0B20EE1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CB1DF-3CBB-B241-AC22-5475AA90546A}"/>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5" name="Footer Placeholder 4">
            <a:extLst>
              <a:ext uri="{FF2B5EF4-FFF2-40B4-BE49-F238E27FC236}">
                <a16:creationId xmlns:a16="http://schemas.microsoft.com/office/drawing/2014/main" id="{64E529EB-CFF9-444E-A769-4F86E4AC2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654D8-C605-1742-A751-8BE35D3EFBEA}"/>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4879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B50C1-A86D-1241-A4C7-5D0DC27294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E5D14-76E3-ED44-8181-F8A90AA512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ECB0B-8758-B349-A5C6-5DD0078416B0}"/>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5" name="Footer Placeholder 4">
            <a:extLst>
              <a:ext uri="{FF2B5EF4-FFF2-40B4-BE49-F238E27FC236}">
                <a16:creationId xmlns:a16="http://schemas.microsoft.com/office/drawing/2014/main" id="{8AB69716-AE8F-E748-9084-87C7DD02E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1768D-9FCC-2A42-BCE6-A4195F5F53A2}"/>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88417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40AA-3B1C-3641-BF09-DF004E58C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FC89A-2FA8-C54F-9972-58DD92828F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49EFD-F078-E045-90D2-8EC14EE9DF7F}"/>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5" name="Footer Placeholder 4">
            <a:extLst>
              <a:ext uri="{FF2B5EF4-FFF2-40B4-BE49-F238E27FC236}">
                <a16:creationId xmlns:a16="http://schemas.microsoft.com/office/drawing/2014/main" id="{84095136-F834-B544-A48B-6A49945AB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E645D-7A25-254B-B330-6534D38F9B0C}"/>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287174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8E83-B9CB-6D42-A405-B825BF05D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B1AC3B-595B-B448-86F7-E0F4AA77C1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AABCF-209B-5045-9D92-30F178437A98}"/>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5" name="Footer Placeholder 4">
            <a:extLst>
              <a:ext uri="{FF2B5EF4-FFF2-40B4-BE49-F238E27FC236}">
                <a16:creationId xmlns:a16="http://schemas.microsoft.com/office/drawing/2014/main" id="{3756324D-12F9-544A-B1B8-2E760E3ED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19AFE-1DDF-E44A-B897-904978685745}"/>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355843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31B4-06ED-9C4F-967D-6662D76FA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19F9E9-06F2-F240-B709-14DBCCAAB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D766E9-ABD4-E84C-826A-03E7A595F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CC2F7-939C-B142-9277-03077A34F5B6}"/>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6" name="Footer Placeholder 5">
            <a:extLst>
              <a:ext uri="{FF2B5EF4-FFF2-40B4-BE49-F238E27FC236}">
                <a16:creationId xmlns:a16="http://schemas.microsoft.com/office/drawing/2014/main" id="{E319F67A-6EEE-C247-8B1B-A83FB0D20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1EA6-3C50-5F40-AC62-860AE5D7D688}"/>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406342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9063-4F3D-3E46-A5B0-C70A8765DB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44185-94DD-5849-8B9A-18CD3496C6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1024DE-0B37-6E47-A0B1-88E6F0891B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F8F74-971F-E54E-AAC9-CBAEBF4EC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75559-F86D-6C4B-924E-E19F564B3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E1BEA4-5B02-AB46-96ED-7624E11340D2}"/>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8" name="Footer Placeholder 7">
            <a:extLst>
              <a:ext uri="{FF2B5EF4-FFF2-40B4-BE49-F238E27FC236}">
                <a16:creationId xmlns:a16="http://schemas.microsoft.com/office/drawing/2014/main" id="{D68133DB-89B8-984F-B591-7A9091D19D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83888-2B4A-B44A-8414-58DA12127CA8}"/>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393695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B5A6-3239-754C-8297-306874903C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B2BCE-2BA7-3A49-8CEE-B050B3603D8D}"/>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4" name="Footer Placeholder 3">
            <a:extLst>
              <a:ext uri="{FF2B5EF4-FFF2-40B4-BE49-F238E27FC236}">
                <a16:creationId xmlns:a16="http://schemas.microsoft.com/office/drawing/2014/main" id="{2A1C26E3-1495-D044-8239-8919AE0DAE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AA6D5-E37B-9141-ACBC-4EDCFEB43DD5}"/>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216650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E9684-7345-FF4E-954F-37AF67EA99F1}"/>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3" name="Footer Placeholder 2">
            <a:extLst>
              <a:ext uri="{FF2B5EF4-FFF2-40B4-BE49-F238E27FC236}">
                <a16:creationId xmlns:a16="http://schemas.microsoft.com/office/drawing/2014/main" id="{82C55D1F-36ED-CF46-9CD8-504E90259C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54BC1-5648-7B4F-8B16-9684AAE8F02E}"/>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243513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D4B0-4B30-4247-A61F-D1A5D4378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BDD597-DE15-3448-BE87-8A66F42F0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137E8D-AFE9-7943-96C4-189C3F813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8E1D43-8DA5-1A43-8AC3-A6736D341DBF}"/>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6" name="Footer Placeholder 5">
            <a:extLst>
              <a:ext uri="{FF2B5EF4-FFF2-40B4-BE49-F238E27FC236}">
                <a16:creationId xmlns:a16="http://schemas.microsoft.com/office/drawing/2014/main" id="{61ED77A7-850D-994C-A7B7-2941A39E1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562E3-0A3B-8A4B-A8CB-160C1447EC0A}"/>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314542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ABA7-2C20-EF43-A1C4-38740F1D9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849DCD-EF31-284B-B4CC-2B8EEEF5A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B02A6A-E917-D744-B9AA-65D6BDBC1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902F-1266-E14D-B4D3-DDE2362BBABF}"/>
              </a:ext>
            </a:extLst>
          </p:cNvPr>
          <p:cNvSpPr>
            <a:spLocks noGrp="1"/>
          </p:cNvSpPr>
          <p:nvPr>
            <p:ph type="dt" sz="half" idx="10"/>
          </p:nvPr>
        </p:nvSpPr>
        <p:spPr/>
        <p:txBody>
          <a:bodyPr/>
          <a:lstStyle/>
          <a:p>
            <a:fld id="{875D0593-B49A-E34A-B57B-FEBB081C8E52}" type="datetimeFigureOut">
              <a:rPr lang="en-US" smtClean="0"/>
              <a:t>10/24/20</a:t>
            </a:fld>
            <a:endParaRPr lang="en-US"/>
          </a:p>
        </p:txBody>
      </p:sp>
      <p:sp>
        <p:nvSpPr>
          <p:cNvPr id="6" name="Footer Placeholder 5">
            <a:extLst>
              <a:ext uri="{FF2B5EF4-FFF2-40B4-BE49-F238E27FC236}">
                <a16:creationId xmlns:a16="http://schemas.microsoft.com/office/drawing/2014/main" id="{47CDDA62-83AA-DE48-ADFB-1F754640A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51AFB-DEF4-3341-93B5-B36216D17BFC}"/>
              </a:ext>
            </a:extLst>
          </p:cNvPr>
          <p:cNvSpPr>
            <a:spLocks noGrp="1"/>
          </p:cNvSpPr>
          <p:nvPr>
            <p:ph type="sldNum" sz="quarter" idx="12"/>
          </p:nvPr>
        </p:nvSpPr>
        <p:spPr/>
        <p:txBody>
          <a:bodyPr/>
          <a:lstStyle/>
          <a:p>
            <a:fld id="{4D56A125-16DA-574C-9570-713ECE7BA9B3}" type="slidenum">
              <a:rPr lang="en-US" smtClean="0"/>
              <a:t>‹#›</a:t>
            </a:fld>
            <a:endParaRPr lang="en-US"/>
          </a:p>
        </p:txBody>
      </p:sp>
    </p:spTree>
    <p:extLst>
      <p:ext uri="{BB962C8B-B14F-4D97-AF65-F5344CB8AC3E}">
        <p14:creationId xmlns:p14="http://schemas.microsoft.com/office/powerpoint/2010/main" val="347987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36A74-FA03-1646-93DB-0098D0EB7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B03A0D-9E7C-4B47-9B3B-5468EF2CBF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962CD-AE9A-714F-AFFC-9C3998180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D0593-B49A-E34A-B57B-FEBB081C8E52}" type="datetimeFigureOut">
              <a:rPr lang="en-US" smtClean="0"/>
              <a:t>10/24/20</a:t>
            </a:fld>
            <a:endParaRPr lang="en-US"/>
          </a:p>
        </p:txBody>
      </p:sp>
      <p:sp>
        <p:nvSpPr>
          <p:cNvPr id="5" name="Footer Placeholder 4">
            <a:extLst>
              <a:ext uri="{FF2B5EF4-FFF2-40B4-BE49-F238E27FC236}">
                <a16:creationId xmlns:a16="http://schemas.microsoft.com/office/drawing/2014/main" id="{55435A91-4335-5C46-A68A-2AC9C7E1F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9B36ED-20E0-9643-8AA0-E47A0077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6A125-16DA-574C-9570-713ECE7BA9B3}" type="slidenum">
              <a:rPr lang="en-US" smtClean="0"/>
              <a:t>‹#›</a:t>
            </a:fld>
            <a:endParaRPr lang="en-US"/>
          </a:p>
        </p:txBody>
      </p:sp>
    </p:spTree>
    <p:extLst>
      <p:ext uri="{BB962C8B-B14F-4D97-AF65-F5344CB8AC3E}">
        <p14:creationId xmlns:p14="http://schemas.microsoft.com/office/powerpoint/2010/main" val="168214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32" name="Picture 8" descr="Ringbearer Font Generator Preview">
            <a:extLst>
              <a:ext uri="{FF2B5EF4-FFF2-40B4-BE49-F238E27FC236}">
                <a16:creationId xmlns:a16="http://schemas.microsoft.com/office/drawing/2014/main" id="{947A9C2E-BAC9-8843-8806-240FEF0D065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2277726" y="681431"/>
            <a:ext cx="7636545" cy="24858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3F1E54-83DC-314C-A813-9166D45E8F9E}"/>
              </a:ext>
            </a:extLst>
          </p:cNvPr>
          <p:cNvSpPr txBox="1"/>
          <p:nvPr/>
        </p:nvSpPr>
        <p:spPr>
          <a:xfrm>
            <a:off x="2861780" y="3167286"/>
            <a:ext cx="6468438" cy="1569660"/>
          </a:xfrm>
          <a:prstGeom prst="rect">
            <a:avLst/>
          </a:prstGeom>
          <a:noFill/>
          <a:effectLst>
            <a:softEdge rad="0"/>
          </a:effectLst>
        </p:spPr>
        <p:txBody>
          <a:bodyPr wrap="none" rtlCol="0">
            <a:spAutoFit/>
            <a:scene3d>
              <a:camera prst="orthographicFront"/>
              <a:lightRig rig="threePt" dir="t"/>
            </a:scene3d>
            <a:sp3d extrusionH="57150">
              <a:bevelT w="38100" h="38100" prst="angle"/>
            </a:sp3d>
          </a:bodyPr>
          <a:lstStyle/>
          <a:p>
            <a:pPr algn="ctr"/>
            <a:r>
              <a:rPr lang="zh-TW" altLang="en-US" sz="4800" b="1" dirty="0">
                <a:ln>
                  <a:solidFill>
                    <a:schemeClr val="bg1"/>
                  </a:solidFill>
                </a:ln>
                <a:solidFill>
                  <a:schemeClr val="accent4">
                    <a:lumMod val="60000"/>
                    <a:lumOff val="40000"/>
                  </a:schemeClr>
                </a:solidFill>
                <a:latin typeface="Weibei SC" panose="03000800000000000000" pitchFamily="66" charset="-128"/>
                <a:ea typeface="Weibei SC" panose="03000800000000000000" pitchFamily="66" charset="-128"/>
              </a:rPr>
              <a:t>耶和華軍隊的元帥呀，</a:t>
            </a:r>
            <a:endParaRPr lang="en-US" altLang="zh-TW" sz="4800" b="1" dirty="0">
              <a:ln>
                <a:solidFill>
                  <a:schemeClr val="bg1"/>
                </a:solidFill>
              </a:ln>
              <a:solidFill>
                <a:schemeClr val="accent4">
                  <a:lumMod val="60000"/>
                  <a:lumOff val="40000"/>
                </a:schemeClr>
              </a:solidFill>
              <a:latin typeface="Weibei SC" panose="03000800000000000000" pitchFamily="66" charset="-128"/>
              <a:ea typeface="Weibei SC" panose="03000800000000000000" pitchFamily="66" charset="-128"/>
            </a:endParaRPr>
          </a:p>
          <a:p>
            <a:pPr algn="ctr"/>
            <a:r>
              <a:rPr lang="zh-TW" altLang="en-US" sz="4800" b="1" dirty="0">
                <a:ln>
                  <a:solidFill>
                    <a:schemeClr val="bg1"/>
                  </a:solidFill>
                </a:ln>
                <a:solidFill>
                  <a:schemeClr val="accent4">
                    <a:lumMod val="60000"/>
                    <a:lumOff val="40000"/>
                  </a:schemeClr>
                </a:solidFill>
                <a:latin typeface="Weibei SC" panose="03000800000000000000" pitchFamily="66" charset="-128"/>
                <a:ea typeface="Weibei SC" panose="03000800000000000000" pitchFamily="66" charset="-128"/>
              </a:rPr>
              <a:t>求祢來率領我們</a:t>
            </a:r>
          </a:p>
        </p:txBody>
      </p:sp>
      <p:grpSp>
        <p:nvGrpSpPr>
          <p:cNvPr id="12" name="Group 11">
            <a:extLst>
              <a:ext uri="{FF2B5EF4-FFF2-40B4-BE49-F238E27FC236}">
                <a16:creationId xmlns:a16="http://schemas.microsoft.com/office/drawing/2014/main" id="{EC3CC79E-E258-7E4F-B06A-07BA0BB997E7}"/>
              </a:ext>
            </a:extLst>
          </p:cNvPr>
          <p:cNvGrpSpPr/>
          <p:nvPr/>
        </p:nvGrpSpPr>
        <p:grpSpPr>
          <a:xfrm>
            <a:off x="2645446" y="5361516"/>
            <a:ext cx="6901106" cy="762528"/>
            <a:chOff x="2599362" y="4580679"/>
            <a:chExt cx="6901106" cy="762528"/>
          </a:xfrm>
        </p:grpSpPr>
        <p:sp>
          <p:nvSpPr>
            <p:cNvPr id="8" name="TextBox 7">
              <a:extLst>
                <a:ext uri="{FF2B5EF4-FFF2-40B4-BE49-F238E27FC236}">
                  <a16:creationId xmlns:a16="http://schemas.microsoft.com/office/drawing/2014/main" id="{7B1F0CFF-A628-AD4D-BA55-DD102D84AB9A}"/>
                </a:ext>
              </a:extLst>
            </p:cNvPr>
            <p:cNvSpPr txBox="1"/>
            <p:nvPr/>
          </p:nvSpPr>
          <p:spPr>
            <a:xfrm>
              <a:off x="4457569" y="4580679"/>
              <a:ext cx="3276859" cy="369332"/>
            </a:xfrm>
            <a:prstGeom prst="rect">
              <a:avLst/>
            </a:prstGeom>
            <a:noFill/>
          </p:spPr>
          <p:txBody>
            <a:bodyPr wrap="none" rtlCol="0">
              <a:spAutoFit/>
            </a:bodyPr>
            <a:lstStyle/>
            <a:p>
              <a:r>
                <a:rPr lang="en-US"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 </a:t>
              </a:r>
              <a:r>
                <a:rPr lang="en-US" b="1" dirty="0" err="1">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約書亞記</a:t>
              </a:r>
              <a:r>
                <a:rPr lang="zh-TW" altLang="en-US"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altLang="zh-TW"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5:13-15, 6:1-5 </a:t>
              </a:r>
              <a:endParaRPr lang="en-US"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7" name="TextBox 16">
              <a:extLst>
                <a:ext uri="{FF2B5EF4-FFF2-40B4-BE49-F238E27FC236}">
                  <a16:creationId xmlns:a16="http://schemas.microsoft.com/office/drawing/2014/main" id="{17391A41-38B6-9443-BD1F-D3722E538AE3}"/>
                </a:ext>
              </a:extLst>
            </p:cNvPr>
            <p:cNvSpPr txBox="1"/>
            <p:nvPr/>
          </p:nvSpPr>
          <p:spPr>
            <a:xfrm>
              <a:off x="4674775" y="4973875"/>
              <a:ext cx="2948243" cy="369332"/>
            </a:xfrm>
            <a:prstGeom prst="rect">
              <a:avLst/>
            </a:prstGeom>
            <a:noFill/>
          </p:spPr>
          <p:txBody>
            <a:bodyPr wrap="none" rtlCol="0">
              <a:spAutoFit/>
            </a:bodyPr>
            <a:lstStyle/>
            <a:p>
              <a:r>
                <a:rPr lang="en-US"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Pastor James Hsu </a:t>
              </a:r>
              <a:r>
                <a:rPr lang="en-US" b="1" dirty="0" err="1">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徐健牧師</a:t>
              </a:r>
              <a:endParaRPr lang="en-US"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10" name="Straight Connector 9">
              <a:extLst>
                <a:ext uri="{FF2B5EF4-FFF2-40B4-BE49-F238E27FC236}">
                  <a16:creationId xmlns:a16="http://schemas.microsoft.com/office/drawing/2014/main" id="{B7F5CCE0-9031-D748-B284-0CC6DDE4AD13}"/>
                </a:ext>
              </a:extLst>
            </p:cNvPr>
            <p:cNvCxnSpPr>
              <a:endCxn id="8" idx="1"/>
            </p:cNvCxnSpPr>
            <p:nvPr/>
          </p:nvCxnSpPr>
          <p:spPr>
            <a:xfrm>
              <a:off x="2599362" y="4765345"/>
              <a:ext cx="1858207" cy="0"/>
            </a:xfrm>
            <a:prstGeom prst="line">
              <a:avLst/>
            </a:prstGeom>
            <a:ln w="34925" cmpd="dbl">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4A708E-8F8A-CC44-9997-3E36FB4782F5}"/>
                </a:ext>
              </a:extLst>
            </p:cNvPr>
            <p:cNvCxnSpPr/>
            <p:nvPr/>
          </p:nvCxnSpPr>
          <p:spPr>
            <a:xfrm>
              <a:off x="7642261" y="4765345"/>
              <a:ext cx="1858207" cy="0"/>
            </a:xfrm>
            <a:prstGeom prst="line">
              <a:avLst/>
            </a:prstGeom>
            <a:ln w="34925" cmpd="dbl">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C9EA21-2AD3-624A-AF0B-3E0B94447707}"/>
                </a:ext>
              </a:extLst>
            </p:cNvPr>
            <p:cNvCxnSpPr>
              <a:cxnSpLocks/>
            </p:cNvCxnSpPr>
            <p:nvPr/>
          </p:nvCxnSpPr>
          <p:spPr>
            <a:xfrm>
              <a:off x="2599362" y="5158541"/>
              <a:ext cx="1990059" cy="0"/>
            </a:xfrm>
            <a:prstGeom prst="line">
              <a:avLst/>
            </a:prstGeom>
            <a:ln w="34925" cmpd="dbl">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37AF9C-69BE-7C4F-B4E5-361168B30EF9}"/>
                </a:ext>
              </a:extLst>
            </p:cNvPr>
            <p:cNvCxnSpPr>
              <a:cxnSpLocks/>
            </p:cNvCxnSpPr>
            <p:nvPr/>
          </p:nvCxnSpPr>
          <p:spPr>
            <a:xfrm>
              <a:off x="7510409" y="5158541"/>
              <a:ext cx="1990059" cy="0"/>
            </a:xfrm>
            <a:prstGeom prst="line">
              <a:avLst/>
            </a:prstGeom>
            <a:ln w="34925" cmpd="dbl">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7578A778-9624-6A46-A42E-DDCD1F8BCB7F}"/>
              </a:ext>
            </a:extLst>
          </p:cNvPr>
          <p:cNvSpPr txBox="1"/>
          <p:nvPr/>
        </p:nvSpPr>
        <p:spPr>
          <a:xfrm>
            <a:off x="10904468" y="6228357"/>
            <a:ext cx="1287532" cy="369332"/>
          </a:xfrm>
          <a:prstGeom prst="rect">
            <a:avLst/>
          </a:prstGeom>
          <a:noFill/>
        </p:spPr>
        <p:txBody>
          <a:bodyPr wrap="none" rtlCol="0">
            <a:spAutoFit/>
          </a:bodyPr>
          <a:lstStyle/>
          <a:p>
            <a:r>
              <a:rPr lang="en-US" altLang="zh-TW"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2020-10-25</a:t>
            </a:r>
            <a:endParaRPr lang="en-US"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6" name="Google Shape;56;p13">
            <a:extLst>
              <a:ext uri="{FF2B5EF4-FFF2-40B4-BE49-F238E27FC236}">
                <a16:creationId xmlns:a16="http://schemas.microsoft.com/office/drawing/2014/main" id="{15A6762E-DCD9-CE41-BC63-1D0CACC8AAEF}"/>
              </a:ext>
            </a:extLst>
          </p:cNvPr>
          <p:cNvPicPr preferRelativeResize="0"/>
          <p:nvPr/>
        </p:nvPicPr>
        <p:blipFill>
          <a:blip r:embed="rId4">
            <a:alphaModFix amt="80000"/>
            <a:duotone>
              <a:prstClr val="black"/>
              <a:schemeClr val="accent4">
                <a:tint val="45000"/>
                <a:satMod val="400000"/>
              </a:schemeClr>
            </a:duotone>
          </a:blip>
          <a:stretch>
            <a:fillRect/>
          </a:stretch>
        </p:blipFill>
        <p:spPr>
          <a:xfrm>
            <a:off x="163298" y="6098922"/>
            <a:ext cx="1090245" cy="628202"/>
          </a:xfrm>
          <a:prstGeom prst="rect">
            <a:avLst/>
          </a:prstGeom>
          <a:noFill/>
          <a:ln>
            <a:noFill/>
          </a:ln>
        </p:spPr>
      </p:pic>
    </p:spTree>
    <p:extLst>
      <p:ext uri="{BB962C8B-B14F-4D97-AF65-F5344CB8AC3E}">
        <p14:creationId xmlns:p14="http://schemas.microsoft.com/office/powerpoint/2010/main" val="57449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938992"/>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6:5</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When you hear them sound a long blast on the trumpets, have the whole army give a loud shout; then the wall of the city will collapse and the army will go up, everyone straight in.”</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他 們 吹 的 角 聲 拖 長 ， 你 們 聽 見 角 聲 ， 眾 百 姓 要 大 聲 呼 喊 ， 城 牆 就 必 塌 陷 ， 各 人 都 要 往 前 直 上 。</a:t>
            </a:r>
          </a:p>
        </p:txBody>
      </p:sp>
    </p:spTree>
    <p:extLst>
      <p:ext uri="{BB962C8B-B14F-4D97-AF65-F5344CB8AC3E}">
        <p14:creationId xmlns:p14="http://schemas.microsoft.com/office/powerpoint/2010/main" val="37245933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ja-JP" altLang="en-US" sz="2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三個很戲劇性的情節：</a:t>
            </a:r>
            <a:r>
              <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Three very dramatic scenes</a:t>
            </a:r>
          </a:p>
          <a:p>
            <a:pPr marL="457200" indent="-457200">
              <a:buAutoNum type="arabicPeriod"/>
            </a:pP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書</a:t>
            </a:r>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 5:13</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約書亞膽識過人，沉得住氣，他走到那個人那裡</a:t>
            </a: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a:t>
            </a: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，問説</a:t>
            </a: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Joshua had great courage, and was calm, he walked to that person ", and asked ...</a:t>
            </a:r>
          </a:p>
        </p:txBody>
      </p:sp>
    </p:spTree>
    <p:extLst>
      <p:ext uri="{BB962C8B-B14F-4D97-AF65-F5344CB8AC3E}">
        <p14:creationId xmlns:p14="http://schemas.microsoft.com/office/powerpoint/2010/main" val="35022433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2308324"/>
          </a:xfrm>
          <a:prstGeom prst="rect">
            <a:avLst/>
          </a:prstGeom>
          <a:solidFill>
            <a:schemeClr val="bg1">
              <a:lumMod val="50000"/>
              <a:alpha val="92000"/>
            </a:schemeClr>
          </a:solidFill>
        </p:spPr>
        <p:txBody>
          <a:bodyPr wrap="square" rtlCol="0">
            <a:spAutoFit/>
          </a:bodyPr>
          <a:lstStyle/>
          <a:p>
            <a:r>
              <a:rPr lang="ja-JP" altLang="en-US" sz="2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三個很戲劇性的情節：</a:t>
            </a:r>
            <a:r>
              <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Three very dramatic scenes</a:t>
            </a:r>
          </a:p>
          <a:p>
            <a:pPr marL="457200" indent="-457200">
              <a:buFont typeface="+mj-lt"/>
              <a:buAutoNum type="arabicPeriod" startAt="2"/>
            </a:pP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書</a:t>
            </a:r>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 5:14</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約書亞一點都沒有猶豫、也没有一點的懷疑，他立刻就俯伏在地、向那人下拜，請那人來率領以色列全體的軍隊！</a:t>
            </a:r>
          </a:p>
          <a:p>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Joshua did not hesitate or doubt at all. He immediately fell face down, bowed to the man, and asked him to lead the entire army of Israel!</a:t>
            </a:r>
          </a:p>
        </p:txBody>
      </p:sp>
    </p:spTree>
    <p:extLst>
      <p:ext uri="{BB962C8B-B14F-4D97-AF65-F5344CB8AC3E}">
        <p14:creationId xmlns:p14="http://schemas.microsoft.com/office/powerpoint/2010/main" val="35627413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ja-JP" altLang="en-US" sz="2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三個很戲劇性的情節：</a:t>
            </a:r>
            <a:r>
              <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Three very dramatic scenes</a:t>
            </a:r>
          </a:p>
          <a:p>
            <a:pPr marL="457200" indent="-457200">
              <a:buFont typeface="+mj-lt"/>
              <a:buAutoNum type="arabicPeriod" startAt="3"/>
            </a:pP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書</a:t>
            </a:r>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 5:15</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約書亞立刻服從命令，把脚上的鞋子脫下來了！</a:t>
            </a:r>
          </a:p>
          <a:p>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Joshua immediately obeyed the command and took off his shoes!</a:t>
            </a:r>
          </a:p>
        </p:txBody>
      </p:sp>
    </p:spTree>
    <p:extLst>
      <p:ext uri="{BB962C8B-B14F-4D97-AF65-F5344CB8AC3E}">
        <p14:creationId xmlns:p14="http://schemas.microsoft.com/office/powerpoint/2010/main" val="20212340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ja-JP" altLang="en-US" sz="2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三個很戲劇性的情節：</a:t>
            </a:r>
            <a:r>
              <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Three very dramatic scenes</a:t>
            </a:r>
          </a:p>
          <a:p>
            <a:pPr marL="457200" indent="-457200">
              <a:buAutoNum type="arabicPeriod"/>
            </a:pP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書</a:t>
            </a:r>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 5:13</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「人的不料」 其實是「神的安排」！</a:t>
            </a: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p>
          <a:p>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"Human surprise" is actually "God's arrangement"!</a:t>
            </a:r>
          </a:p>
        </p:txBody>
      </p:sp>
    </p:spTree>
    <p:extLst>
      <p:ext uri="{BB962C8B-B14F-4D97-AF65-F5344CB8AC3E}">
        <p14:creationId xmlns:p14="http://schemas.microsoft.com/office/powerpoint/2010/main" val="23336601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聖經中有一條不變的原則，就是：</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「在神的應許中，有祂的命令；在神的命令中，有祂的應許！」</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There is an unchanging principle in the Bible, which is:  In God's promise, there is His command; in God's command, there is His promise!</a:t>
            </a:r>
          </a:p>
        </p:txBody>
      </p:sp>
    </p:spTree>
    <p:extLst>
      <p:ext uri="{BB962C8B-B14F-4D97-AF65-F5344CB8AC3E}">
        <p14:creationId xmlns:p14="http://schemas.microsoft.com/office/powerpoint/2010/main" val="19759752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938992"/>
          </a:xfrm>
          <a:prstGeom prst="rect">
            <a:avLst/>
          </a:prstGeom>
          <a:solidFill>
            <a:schemeClr val="bg1">
              <a:lumMod val="50000"/>
              <a:alpha val="92000"/>
            </a:schemeClr>
          </a:solidFill>
        </p:spPr>
        <p:txBody>
          <a:bodyPr wrap="square" rtlCol="0">
            <a:spAutoFit/>
          </a:bodyPr>
          <a:lstStyle/>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神的應許和神的命令，是神的旨意的兩面！我們如果要「求神賜下祂的旨意」，那麼，「神的應許我們樂於接受、神的命令我們也要切實遵行的」！</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God's promise and God's command are two sides of God's will! If we want to "pray for God to grant His will," then "God's promises we are willing to accept, and God's commands we must earnestly follow"!</a:t>
            </a:r>
          </a:p>
        </p:txBody>
      </p:sp>
    </p:spTree>
    <p:extLst>
      <p:ext uri="{BB962C8B-B14F-4D97-AF65-F5344CB8AC3E}">
        <p14:creationId xmlns:p14="http://schemas.microsoft.com/office/powerpoint/2010/main" val="2958174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ja-JP" altLang="en-US" sz="2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三個很戲劇性的情節：</a:t>
            </a:r>
            <a:r>
              <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Three very dramatic scenes</a:t>
            </a:r>
          </a:p>
          <a:p>
            <a:pPr marL="457200" indent="-457200">
              <a:buFont typeface="+mj-lt"/>
              <a:buAutoNum type="arabicPeriod" startAt="2"/>
            </a:pP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書</a:t>
            </a:r>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 5:14</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約書亞的問題：「你是來幫助我們的？還是來幫助我 們的敵人的呢？」</a:t>
            </a:r>
          </a:p>
          <a:p>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Joshua’s question:   “Are you for us or for our enemies?”</a:t>
            </a:r>
          </a:p>
        </p:txBody>
      </p:sp>
    </p:spTree>
    <p:extLst>
      <p:ext uri="{BB962C8B-B14F-4D97-AF65-F5344CB8AC3E}">
        <p14:creationId xmlns:p14="http://schemas.microsoft.com/office/powerpoint/2010/main" val="21180345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938992"/>
          </a:xfrm>
          <a:prstGeom prst="rect">
            <a:avLst/>
          </a:prstGeom>
          <a:solidFill>
            <a:schemeClr val="bg1">
              <a:lumMod val="50000"/>
              <a:alpha val="92000"/>
            </a:schemeClr>
          </a:solidFill>
        </p:spPr>
        <p:txBody>
          <a:bodyPr wrap="square" rtlCol="0">
            <a:spAutoFit/>
          </a:bodyPr>
          <a:lstStyle/>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我們的神既不是左、也不是右，既不到那邊去、也不到這邊來；祂不隨從人的思想作選擇，也不按照現代主義的二分法的法則，祂就是祂自己！</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Our God is neither left nor right, neither goes there nor comes here; He does not choose according to human thoughts, nor does He follow the law of dichotomy of modernism, He is Himself!</a:t>
            </a:r>
          </a:p>
        </p:txBody>
      </p:sp>
    </p:spTree>
    <p:extLst>
      <p:ext uri="{BB962C8B-B14F-4D97-AF65-F5344CB8AC3E}">
        <p14:creationId xmlns:p14="http://schemas.microsoft.com/office/powerpoint/2010/main" val="38828350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「祂是那絕對的一位」，「神為</a:t>
            </a: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The Wholly Other, </a:t>
            </a: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超越的另外一位！」</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"He is the Absolute One", "God is The Wholly Other, the transcendent other!"</a:t>
            </a:r>
          </a:p>
          <a:p>
            <a:pPr algn="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  19 </a:t>
            </a: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世紀瑞士的神學家 </a:t>
            </a: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Karl Barth ( </a:t>
            </a: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巴特 ）</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                   </a:t>
            </a: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Karl Barth, 19th century Swiss theologian</a:t>
            </a:r>
          </a:p>
        </p:txBody>
      </p:sp>
    </p:spTree>
    <p:extLst>
      <p:ext uri="{BB962C8B-B14F-4D97-AF65-F5344CB8AC3E}">
        <p14:creationId xmlns:p14="http://schemas.microsoft.com/office/powerpoint/2010/main" val="11758473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98306"/>
            <a:ext cx="11751151" cy="1938992"/>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5:13</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Now when Joshua was near Jericho, he looked up and saw a man standing in front of him with a drawn sword in his hand. Joshua went up to him and asked, “Are you for us or for our enemies?” </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約 書 亞 靠 近 耶 利 哥 的 時 候 ， 舉 目 觀 看 ， 不 料 ， 有 一 個 人 手 裡 有 拔 出 來 的 刀 ， 對 面 站 立 。 約 書 亞 到 他 那 裡 ， 問 他 說 ： 你 是 幫 助 我 們 呢 ， 是 幫 助 我 們 敵 人 呢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8535852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2308324"/>
          </a:xfrm>
          <a:prstGeom prst="rect">
            <a:avLst/>
          </a:prstGeom>
          <a:solidFill>
            <a:schemeClr val="bg1">
              <a:lumMod val="50000"/>
              <a:alpha val="92000"/>
            </a:schemeClr>
          </a:solidFill>
        </p:spPr>
        <p:txBody>
          <a:bodyPr wrap="square" rtlCol="0">
            <a:spAutoFit/>
          </a:bodyPr>
          <a:lstStyle/>
          <a:p>
            <a:r>
              <a:rPr lang="ja-JP" altLang="en-US" sz="2400" b="1">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三個很戲劇性的情節：</a:t>
            </a:r>
            <a:r>
              <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Three very dramatic scenes</a:t>
            </a:r>
          </a:p>
          <a:p>
            <a:pPr marL="457200" indent="-457200">
              <a:buFont typeface="+mj-lt"/>
              <a:buAutoNum type="arabicPeriod" startAt="3"/>
            </a:pPr>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書</a:t>
            </a:r>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Josh. 5:15</a:t>
            </a: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神的使者對約書亞説，把你脚上的鞋子脫下來，因為你所站的地方是聖的，約書亞就照著行了。</a:t>
            </a:r>
          </a:p>
          <a:p>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The commander of the Lord’s army replied, “Take off your sandals, for the place where you are standing is holy.” And Joshua did so.</a:t>
            </a:r>
          </a:p>
        </p:txBody>
      </p:sp>
    </p:spTree>
    <p:extLst>
      <p:ext uri="{BB962C8B-B14F-4D97-AF65-F5344CB8AC3E}">
        <p14:creationId xmlns:p14="http://schemas.microsoft.com/office/powerpoint/2010/main" val="14253475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970916"/>
            <a:ext cx="11751151" cy="830997"/>
          </a:xfrm>
          <a:prstGeom prst="rect">
            <a:avLst/>
          </a:prstGeom>
          <a:solidFill>
            <a:schemeClr val="bg1">
              <a:lumMod val="50000"/>
              <a:alpha val="92000"/>
            </a:schemeClr>
          </a:solidFill>
        </p:spPr>
        <p:txBody>
          <a:bodyPr wrap="square" rtlCol="0">
            <a:spAutoFit/>
          </a:bodyPr>
          <a:lstStyle/>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「神在那裡，那裡就是聖地」！而脫鞋乃是一個順服的舉動！</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"God is there, and there is the holy place"! And taking off the sandals is an act of obedience!</a:t>
            </a:r>
          </a:p>
        </p:txBody>
      </p:sp>
    </p:spTree>
    <p:extLst>
      <p:ext uri="{BB962C8B-B14F-4D97-AF65-F5344CB8AC3E}">
        <p14:creationId xmlns:p14="http://schemas.microsoft.com/office/powerpoint/2010/main" val="5458845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354467"/>
            <a:ext cx="11751151" cy="2369880"/>
          </a:xfrm>
          <a:prstGeom prst="rect">
            <a:avLst/>
          </a:prstGeom>
          <a:solidFill>
            <a:schemeClr val="bg1">
              <a:lumMod val="50000"/>
              <a:alpha val="92000"/>
            </a:schemeClr>
          </a:solidFill>
        </p:spPr>
        <p:txBody>
          <a:bodyPr wrap="square" rtlCol="0">
            <a:spAutoFit/>
          </a:bodyPr>
          <a:lstStyle/>
          <a:p>
            <a:r>
              <a:rPr lang="zh-TW" altLang="en-US" sz="2800" b="1" dirty="0">
                <a:solidFill>
                  <a:schemeClr val="bg1"/>
                </a:solidFill>
                <a:latin typeface="Lantinghei SC Demibold" panose="02000000000000000000" pitchFamily="2" charset="-122"/>
                <a:ea typeface="Lantinghei SC Demibold" panose="02000000000000000000" pitchFamily="2" charset="-122"/>
                <a:cs typeface="Roboto Condensed" panose="02000000000000000000" pitchFamily="2" charset="0"/>
              </a:rPr>
              <a:t>結論</a:t>
            </a:r>
            <a:r>
              <a:rPr lang="zh-TW" altLang="en-US" sz="2800" b="1" dirty="0">
                <a:solidFill>
                  <a:schemeClr val="bg1"/>
                </a:solidFill>
                <a:latin typeface="Roboto Condensed" panose="02000000000000000000" pitchFamily="2" charset="0"/>
                <a:cs typeface="Roboto Condensed" panose="02000000000000000000" pitchFamily="2" charset="0"/>
              </a:rPr>
              <a:t> </a:t>
            </a:r>
            <a:r>
              <a:rPr lang="en-US" altLang="zh-TW" sz="2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Conclusion</a:t>
            </a:r>
            <a:r>
              <a:rPr lang="zh-TW" altLang="en-US" sz="2800" b="1" dirty="0">
                <a:solidFill>
                  <a:schemeClr val="bg1"/>
                </a:solidFill>
                <a:latin typeface="Roboto Condensed" panose="02000000000000000000" pitchFamily="2" charset="0"/>
                <a:cs typeface="Roboto Condensed" panose="02000000000000000000" pitchFamily="2" charset="0"/>
              </a:rPr>
              <a:t>：</a:t>
            </a:r>
            <a:endParaRPr lang="en-US" altLang="zh-TW" sz="28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我們不管在社會工作上、在家庭中、或在教會中，擔任多麽重要的任務，但是這些機構、組織或單位的元帥乃是主自己，我們只是祂託付我們職責 的僕人和管家而已。</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ja-JP"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No matter how important our position is in the society, in the workplace, in the family, or in the church, the Commander of these institutions, organizations, or units is the Lord Himself, and we are only servants and stewards whom He has entrusted responsibilities to.</a:t>
            </a:r>
          </a:p>
        </p:txBody>
      </p:sp>
    </p:spTree>
    <p:extLst>
      <p:ext uri="{BB962C8B-B14F-4D97-AF65-F5344CB8AC3E}">
        <p14:creationId xmlns:p14="http://schemas.microsoft.com/office/powerpoint/2010/main" val="18069989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046242"/>
            <a:ext cx="11751151" cy="2739211"/>
          </a:xfrm>
          <a:prstGeom prst="rect">
            <a:avLst/>
          </a:prstGeom>
          <a:solidFill>
            <a:schemeClr val="bg1">
              <a:lumMod val="50000"/>
              <a:alpha val="92000"/>
            </a:schemeClr>
          </a:solidFill>
        </p:spPr>
        <p:txBody>
          <a:bodyPr wrap="square" rtlCol="0">
            <a:spAutoFit/>
          </a:bodyPr>
          <a:lstStyle/>
          <a:p>
            <a:r>
              <a:rPr lang="zh-TW" altLang="en-US" sz="2400" b="1" dirty="0">
                <a:solidFill>
                  <a:schemeClr val="accent4">
                    <a:lumMod val="60000"/>
                    <a:lumOff val="40000"/>
                  </a:schemeClr>
                </a:solidFill>
                <a:latin typeface="Lantinghei SC Demibold" panose="02000000000000000000" pitchFamily="2" charset="-122"/>
                <a:ea typeface="Lantinghei SC Demibold" panose="02000000000000000000" pitchFamily="2" charset="-122"/>
                <a:cs typeface="Roboto Condensed" panose="02000000000000000000" pitchFamily="2" charset="0"/>
              </a:rPr>
              <a:t>哥林多前書</a:t>
            </a:r>
            <a:r>
              <a:rPr lang="en-US" altLang="zh-TW" sz="2400"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1 Cor. 4:2</a:t>
            </a:r>
            <a:r>
              <a:rPr lang="en-US" altLang="zh-TW" sz="2400" b="1" dirty="0">
                <a:solidFill>
                  <a:schemeClr val="accent4">
                    <a:lumMod val="60000"/>
                    <a:lumOff val="40000"/>
                  </a:schemeClr>
                </a:solidFill>
                <a:latin typeface="Lantinghei SC Demibold" panose="02000000000000000000" pitchFamily="2" charset="-122"/>
                <a:ea typeface="Lantinghei SC Demibold" panose="02000000000000000000" pitchFamily="2" charset="-122"/>
                <a:cs typeface="Roboto Condensed" panose="02000000000000000000" pitchFamily="2" charset="0"/>
              </a:rPr>
              <a:t> </a:t>
            </a:r>
          </a:p>
          <a:p>
            <a:r>
              <a:rPr lang="zh-TW" altLang="en-US" sz="2400" b="1" dirty="0">
                <a:solidFill>
                  <a:schemeClr val="bg1"/>
                </a:solidFill>
                <a:latin typeface="Lantinghei SC Demibold" panose="02000000000000000000" pitchFamily="2" charset="-122"/>
                <a:ea typeface="Lantinghei SC Demibold" panose="02000000000000000000" pitchFamily="2" charset="-122"/>
                <a:cs typeface="Roboto Condensed" panose="02000000000000000000" pitchFamily="2" charset="0"/>
              </a:rPr>
              <a:t>「所求於管家的是要他有忠心」</a:t>
            </a:r>
          </a:p>
          <a:p>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Now it is required that those who have been given a trust must prove faithful.</a:t>
            </a:r>
          </a:p>
          <a:p>
            <a:endPar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求神保守我們每一個人成為神忠心的管家，順服祂的帶領，討祂的喜悅！</a:t>
            </a:r>
            <a:br>
              <a:rPr lang="ja-JP" altLang="en-US" sz="24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br>
            <a:r>
              <a:rPr lang="en-US" altLang="zh-TW"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May God protect each one of us as God’s loyal steward, obeying His leadership and pleasing Him!</a:t>
            </a:r>
          </a:p>
        </p:txBody>
      </p:sp>
    </p:spTree>
    <p:extLst>
      <p:ext uri="{BB962C8B-B14F-4D97-AF65-F5344CB8AC3E}">
        <p14:creationId xmlns:p14="http://schemas.microsoft.com/office/powerpoint/2010/main" val="41423292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2308324"/>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5:14</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“Neither,” he replied, “but as commander of the army of the Lord I have now come.” Then Joshua fell facedown to the ground in reverence, and asked him, “What message does my Lord have for his servant?” </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他 回 答 說 ： 不 是 的 ， 我 來 是 要 作 耶 和 華 軍 隊 的 元 帥 。 約 書 亞 就 俯 伏 在 地 下 拜 ， 說 ： 我 主 有 甚 麼 話 吩 咐 僕 人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366367839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938992"/>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5:15</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The commander of the Lord’s army replied, “Take off your sandals, for the place where you are standing is holy.” And Joshua did so.</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耶 和 華 軍 隊 的 元 帥 對 約 書 亞 說 ： 把 你 腳 上 的 鞋 脫 下 來 ， 因 為 你 所 站 的 地 方 是 聖 的 。 約 書 亞 就 照 著 行 了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13810925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6:1</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Now the gates of Jericho were securely barred because of the Israelites. No one went out and no one came in.</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耶 利 哥 的 城 門 因 以 色 列 人 就 關 得 嚴 緊 ， 無 人 出 入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1643671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938992"/>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6:2</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Then the Lord said to Joshua, “See, I have delivered Jericho into your hands, along with its king and its fighting men.</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耶 和 華 曉 諭 約 書 亞 說 ： 看 哪 ， 我 已 經 把 耶 利 哥 和 耶 利 哥 的 王 ， 並 大 能 的 勇 士 ， 都 交 在 你 手 中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28949812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200329"/>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6:3</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March around the city once with all the armed men. Do this for six days.</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你 們 的 一 切 兵 丁 要 圍 繞 這 城 ， 一 日 圍 繞 一 次 ， 六 日 都 要 這 樣 行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2055283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569660"/>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6:4</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Have seven priests carry trumpets of rams’ horns in front of the ark. On the seventh day, march around the city seven times, with the priests blowing the trumpets.</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七 個 祭 司 要 拿 七 個 羊 角 走 在 約 櫃 前 。 到 第 七 日 ， 你 們 要 繞 城 七 次 ， 祭 司 也 要 吹 角 。</a:t>
            </a:r>
            <a:endParaRPr lang="zh-TW" altLang="en-US" sz="2400" b="1" spc="-300" dirty="0">
              <a:solidFill>
                <a:schemeClr val="bg1"/>
              </a:solidFill>
              <a:effectLst/>
              <a:latin typeface="Lantinghei TC Demibold" panose="03000509000000000000" pitchFamily="66" charset="-120"/>
              <a:ea typeface="Lantinghei TC Demibold" panose="03000509000000000000" pitchFamily="66" charset="-120"/>
            </a:endParaRPr>
          </a:p>
        </p:txBody>
      </p:sp>
    </p:spTree>
    <p:extLst>
      <p:ext uri="{BB962C8B-B14F-4D97-AF65-F5344CB8AC3E}">
        <p14:creationId xmlns:p14="http://schemas.microsoft.com/office/powerpoint/2010/main" val="16937872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1D8B3-F59E-B44E-AF21-39A127209037}"/>
              </a:ext>
            </a:extLst>
          </p:cNvPr>
          <p:cNvSpPr txBox="1"/>
          <p:nvPr/>
        </p:nvSpPr>
        <p:spPr>
          <a:xfrm>
            <a:off x="220424" y="4436660"/>
            <a:ext cx="11751151" cy="1938992"/>
          </a:xfrm>
          <a:prstGeom prst="rect">
            <a:avLst/>
          </a:prstGeom>
          <a:solidFill>
            <a:schemeClr val="bg1">
              <a:lumMod val="50000"/>
              <a:alpha val="92000"/>
            </a:schemeClr>
          </a:solidFill>
        </p:spPr>
        <p:txBody>
          <a:bodyPr wrap="square" rtlCol="0">
            <a:spAutoFit/>
          </a:bodyPr>
          <a:lstStyle/>
          <a:p>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Joshua</a:t>
            </a:r>
            <a:r>
              <a:rPr lang="en-US" altLang="zh-TW"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 </a:t>
            </a:r>
            <a:r>
              <a:rPr lang="zh-TW" altLang="en-US" sz="2400" b="1" dirty="0">
                <a:solidFill>
                  <a:schemeClr val="accent4">
                    <a:lumMod val="60000"/>
                    <a:lumOff val="40000"/>
                  </a:schemeClr>
                </a:solidFill>
                <a:latin typeface="Uber Move Medium" panose="02010503030201060303" pitchFamily="2" charset="77"/>
                <a:ea typeface="Lantinghei TC Demibold" panose="03000509000000000000" pitchFamily="66" charset="-120"/>
              </a:rPr>
              <a:t>約 書 亞 記 </a:t>
            </a:r>
            <a:r>
              <a:rPr lang="en-US" altLang="zh-TW" sz="2400" b="1" dirty="0">
                <a:solidFill>
                  <a:schemeClr val="accent4">
                    <a:lumMod val="60000"/>
                    <a:lumOff val="40000"/>
                  </a:schemeClr>
                </a:solidFill>
                <a:latin typeface="Roboto Condensed" panose="02000000000000000000" pitchFamily="2" charset="0"/>
                <a:ea typeface="Roboto Condensed" panose="02000000000000000000" pitchFamily="2" charset="0"/>
                <a:cs typeface="Roboto Condensed" panose="02000000000000000000" pitchFamily="2" charset="0"/>
              </a:rPr>
              <a:t>6:5</a:t>
            </a:r>
            <a:endParaRPr lang="en-US" altLang="zh-TW" sz="2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When you hear them sound a long blast on the trumpets, have the whole army give a loud shout; then the wall of the city will collapse and the army will go up, everyone straight in.”</a:t>
            </a:r>
          </a:p>
          <a:p>
            <a:r>
              <a:rPr lang="zh-TW" altLang="en-US" sz="2400" b="1" spc="-300" dirty="0">
                <a:solidFill>
                  <a:schemeClr val="bg1"/>
                </a:solidFill>
                <a:latin typeface="Lantinghei TC Demibold" panose="03000509000000000000" pitchFamily="66" charset="-120"/>
                <a:ea typeface="Lantinghei TC Demibold" panose="03000509000000000000" pitchFamily="66" charset="-120"/>
              </a:rPr>
              <a:t>他 們 吹 的 角 聲 拖 長 ， 你 們 聽 見 角 聲 ， 眾 百 姓 要 大 聲 呼 喊 ， 城 牆 就 必 塌 陷 ， 各 人 都 要 往 前 直 上 。</a:t>
            </a:r>
          </a:p>
        </p:txBody>
      </p:sp>
    </p:spTree>
    <p:extLst>
      <p:ext uri="{BB962C8B-B14F-4D97-AF65-F5344CB8AC3E}">
        <p14:creationId xmlns:p14="http://schemas.microsoft.com/office/powerpoint/2010/main" val="2056025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1638</Words>
  <Application>Microsoft Macintosh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Lantinghei SC Demibold</vt:lpstr>
      <vt:lpstr>Lantinghei TC Demibold</vt:lpstr>
      <vt:lpstr>Uber Move Medium</vt:lpstr>
      <vt:lpstr>Weibei SC</vt:lpstr>
      <vt:lpstr>Arial</vt:lpstr>
      <vt:lpstr>Calibri</vt:lpstr>
      <vt:lpstr>Calibri Light</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Huigang Chen</dc:creator>
  <cp:lastModifiedBy>Huigang Chen</cp:lastModifiedBy>
  <cp:revision>12</cp:revision>
  <dcterms:created xsi:type="dcterms:W3CDTF">2020-10-24T18:15:24Z</dcterms:created>
  <dcterms:modified xsi:type="dcterms:W3CDTF">2020-10-24T20:49:16Z</dcterms:modified>
</cp:coreProperties>
</file>